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6433" autoAdjust="0"/>
  </p:normalViewPr>
  <p:slideViewPr>
    <p:cSldViewPr snapToGrid="0">
      <p:cViewPr varScale="1">
        <p:scale>
          <a:sx n="119" d="100"/>
          <a:sy n="119" d="100"/>
        </p:scale>
        <p:origin x="17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BCBC-1D22-4E2C-B66F-498EC3EE3B32}" type="datetimeFigureOut">
              <a:rPr lang="pt-PT" smtClean="0"/>
              <a:t>28/06/2021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8A4D6-A5DD-4153-87A7-B021BEEE03C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2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8A4D6-A5DD-4153-87A7-B021BEEE03C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52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6B065E-53EF-453A-A23E-373011FB3700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1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8866-7542-4BCD-8A54-19D3F87BB08E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9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67CE-5E84-4E8E-8475-AFBA139A5FE6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2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59ABC-826D-4AD1-A323-C0F3530BE60A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516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F039-F6B0-482B-B091-AC0938F39502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005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26DD6-5B9C-468C-BDCD-F29EBA86D452}" type="datetime1">
              <a:rPr lang="pt-PT" smtClean="0"/>
              <a:t>28/06/2021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543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9AED-0FE7-404D-9639-10E87B0ED5B1}" type="datetime1">
              <a:rPr lang="pt-PT" smtClean="0"/>
              <a:t>28/06/2021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743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CD46-C8FE-4E60-B88A-EB6B8EE9775E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53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86A9-61E7-49A0-B769-67812ACC4049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7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55-E428-4089-B354-1B0615C8CF3C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23C5D-9280-44B5-80D3-69DD4C9C898F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6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7EBF-C4F9-400C-8180-87E9BCFEC71E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73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EF7D-BDDC-43A2-9AB0-FFAE2CBF453F}" type="datetime1">
              <a:rPr lang="pt-PT" smtClean="0"/>
              <a:t>28/06/2021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2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AB3-4B2D-4F07-87CA-37782E24E75F}" type="datetime1">
              <a:rPr lang="pt-PT" smtClean="0"/>
              <a:t>28/06/2021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2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0484D-0FA0-4177-815B-C19FE5408C5F}" type="datetime1">
              <a:rPr lang="pt-PT" smtClean="0"/>
              <a:t>28/06/2021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06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95A6-57A0-4FFB-BA55-FC0B930A569F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4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D03-1606-4343-B9CE-D2ABA17CCE5B}" type="datetime1">
              <a:rPr lang="pt-PT" smtClean="0"/>
              <a:t>28/06/2021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80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C4FE-5F27-4D85-84A2-173425C71524}" type="datetime1">
              <a:rPr lang="pt-PT" smtClean="0"/>
              <a:t>28/06/2021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0C9D9-2477-4696-9376-C922EAD71C8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037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807380612104192030/8320164201871442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68" y="412537"/>
            <a:ext cx="3801248" cy="50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94355" y="5530475"/>
            <a:ext cx="379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Orientadores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Simão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Nuno Cota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99526" y="5530475"/>
            <a:ext cx="319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Afonso Nobre nº 44777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Ricardo Silva nº 44837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09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Dificuldades E 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000" dirty="0"/>
              <a:t>Desafio de integração de um dispositivo </a:t>
            </a:r>
            <a:r>
              <a:rPr lang="pt-PT" sz="2000" i="1" dirty="0"/>
              <a:t>mobile</a:t>
            </a:r>
            <a:r>
              <a:rPr lang="pt-PT" sz="2000" dirty="0"/>
              <a:t> no sistema de gestão </a:t>
            </a:r>
            <a:r>
              <a:rPr lang="pt-PT" sz="2000"/>
              <a:t>já existente.</a:t>
            </a:r>
            <a:endParaRPr lang="pt-PT" sz="2000" dirty="0"/>
          </a:p>
          <a:p>
            <a:r>
              <a:rPr lang="pt-PT" sz="2000" dirty="0"/>
              <a:t>Devido ao tempo dos testes ser indeterminado levantaram-se dois problemas:</a:t>
            </a:r>
          </a:p>
          <a:p>
            <a:pPr lvl="1"/>
            <a:r>
              <a:rPr lang="pt-PT" dirty="0"/>
              <a:t>Qual a melhor arquitetura para realizar testes mesmo quando a aplicação se encontra em background;</a:t>
            </a:r>
          </a:p>
          <a:p>
            <a:pPr lvl="1"/>
            <a:r>
              <a:rPr lang="pt-PT" dirty="0"/>
              <a:t>Comunicação entre o responsável pelos testes e a interface do utilizador.</a:t>
            </a:r>
          </a:p>
          <a:p>
            <a:r>
              <a:rPr lang="pt-PT" sz="2000" dirty="0"/>
              <a:t>Concretizar a sincronização da execução de testes do mesmo plano de testes (ainda que estes possam ser assíncronos por natureza), de forma a evitar interferência indesejada na rede durante a realização dos mesmos.</a:t>
            </a:r>
          </a:p>
          <a:p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88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Tecnologias Usadas</a:t>
            </a:r>
          </a:p>
        </p:txBody>
      </p:sp>
      <p:pic>
        <p:nvPicPr>
          <p:cNvPr id="1026" name="Picture 2" descr="Linguagem KOTLIN - fantástica ! - Laboratorio de Garagem (arduino,  eletrônica, robotica, hacking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1478570"/>
            <a:ext cx="2834290" cy="7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Ui Icon – Free Download, PNG and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48" y="2988014"/>
            <a:ext cx="1396312" cy="13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36948" y="261868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Material Ui</a:t>
            </a:r>
          </a:p>
        </p:txBody>
      </p:sp>
      <p:pic>
        <p:nvPicPr>
          <p:cNvPr id="1030" name="Picture 6" descr="b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55" y="1493727"/>
            <a:ext cx="2982097" cy="7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Java Logo png download - 768*768 - Free Transparent Logo png Download. - 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50" name="Picture 26" descr="SQLite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9" y="2930195"/>
            <a:ext cx="3066707" cy="1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cheiro:Android new logo 2019.svg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6" y="5045554"/>
            <a:ext cx="3995351" cy="6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821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90" y="1478570"/>
            <a:ext cx="3267847" cy="435712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36515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Perguntas</a:t>
            </a: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2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é o Projeto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r>
              <a:rPr lang="pt-PT" sz="2200" dirty="0"/>
              <a:t>Este projeto trata-se de uma aplicação mobile de medição de redes 5G.</a:t>
            </a:r>
          </a:p>
          <a:p>
            <a:r>
              <a:rPr lang="pt-PT" sz="2200" dirty="0"/>
              <a:t>Esta aplicação foi pensada como forma de complemento a um sistema já existente desenvolvido pelo ISEL. O mesmo continha apenas equipamentos grandes e de pouca portabilidade, normalmente instalados em veículos.</a:t>
            </a:r>
          </a:p>
          <a:p>
            <a:r>
              <a:rPr lang="pt-PT" sz="2200" dirty="0"/>
              <a:t>Embora o dispositivo móvel não seja tão completo quanto os seus predecessores, irá oferecer mais portabilidade e conseguirá ajudar na recolha de alguma informação.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08" y="4559318"/>
            <a:ext cx="3154407" cy="1795586"/>
          </a:xfrm>
          <a:prstGeom prst="rect">
            <a:avLst/>
          </a:prstGeom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5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A aplicação tem como objetivos:</a:t>
            </a:r>
          </a:p>
          <a:p>
            <a:r>
              <a:rPr lang="pt-PT" sz="2000" dirty="0"/>
              <a:t>Avaliar o desempenho de redes de comunicações móveis com auxílio de georreferenciação.</a:t>
            </a:r>
          </a:p>
          <a:p>
            <a:r>
              <a:rPr lang="pt-PT" sz="2000" dirty="0"/>
              <a:t>Notificar o Sistema de Gestão</a:t>
            </a:r>
            <a:r>
              <a:rPr lang="pt-PT" sz="2000" i="1" dirty="0"/>
              <a:t> </a:t>
            </a:r>
            <a:r>
              <a:rPr lang="pt-PT" sz="2000" dirty="0"/>
              <a:t>disponibilizado da recolha realizada.</a:t>
            </a:r>
          </a:p>
          <a:p>
            <a:r>
              <a:rPr lang="pt-PT" sz="2000" dirty="0"/>
              <a:t>Recolher e planear a execução de planos de teste autonomamente.</a:t>
            </a:r>
          </a:p>
          <a:p>
            <a:r>
              <a:rPr lang="pt-PT" sz="2000" dirty="0"/>
              <a:t>Possibilidade de realizar os testes previamente definidos e programados sem intervenção do utilizador.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01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Solução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07100" y="1178554"/>
            <a:ext cx="6330306" cy="5073964"/>
          </a:xfrm>
        </p:spPr>
        <p:txBody>
          <a:bodyPr>
            <a:normAutofit fontScale="92500"/>
          </a:bodyPr>
          <a:lstStyle/>
          <a:p>
            <a:r>
              <a:rPr lang="pt-PT" dirty="0"/>
              <a:t>Presentemente a solução desenvolvida contém 3 componentes.</a:t>
            </a:r>
          </a:p>
          <a:p>
            <a:pPr lvl="1"/>
            <a:r>
              <a:rPr lang="pt-PT" i="1" dirty="0"/>
              <a:t>On Board Unit </a:t>
            </a:r>
            <a:r>
              <a:rPr lang="pt-PT" dirty="0"/>
              <a:t>(OBU) – Sonda instalada em veículos com o objetivo de gerar tráfego de forma a recolher medições em diferentes pontos do mapa de uma área.</a:t>
            </a:r>
          </a:p>
          <a:p>
            <a:pPr lvl="1"/>
            <a:r>
              <a:rPr lang="pt-PT" i="1" dirty="0"/>
              <a:t>Fixed Side Units </a:t>
            </a:r>
            <a:r>
              <a:rPr lang="pt-PT" dirty="0"/>
              <a:t>(FSU) – Software instalado em servidores espalhados por Portugal e Espanha. Este componente tem como objetivo gerar tráfego e recolher os resultados da qualidade da internet, </a:t>
            </a:r>
            <a:r>
              <a:rPr lang="pt-PT" i="1" dirty="0"/>
              <a:t>download</a:t>
            </a:r>
            <a:r>
              <a:rPr lang="pt-PT" dirty="0"/>
              <a:t> e </a:t>
            </a:r>
            <a:r>
              <a:rPr lang="pt-PT" i="1" dirty="0"/>
              <a:t>upload</a:t>
            </a:r>
            <a:r>
              <a:rPr lang="pt-PT" dirty="0"/>
              <a:t>.</a:t>
            </a:r>
          </a:p>
          <a:p>
            <a:pPr lvl="1"/>
            <a:r>
              <a:rPr lang="pt-PT" i="1" dirty="0"/>
              <a:t>Management System </a:t>
            </a:r>
            <a:r>
              <a:rPr lang="pt-PT" dirty="0"/>
              <a:t>– Sistema responsável por receber, processar e disponibilizar toda a informação recolhida dos componentes anteriores durante os testes.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17" y="1670432"/>
            <a:ext cx="4805000" cy="409020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9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Visão Geral Após implementação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10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8" y="1371599"/>
            <a:ext cx="4962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141412" y="1790890"/>
            <a:ext cx="6297356" cy="3909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Existem 2 atividades:</a:t>
            </a:r>
          </a:p>
          <a:p>
            <a:pPr lvl="1"/>
            <a:r>
              <a:rPr lang="pt-PT" dirty="0"/>
              <a:t>Login </a:t>
            </a:r>
          </a:p>
          <a:p>
            <a:pPr lvl="1"/>
            <a:r>
              <a:rPr lang="pt-PT" dirty="0"/>
              <a:t>Detentora da lógica da aplicação de fragmentos.</a:t>
            </a:r>
          </a:p>
          <a:p>
            <a:r>
              <a:rPr lang="pt-PT" sz="2000" dirty="0"/>
              <a:t>Cada fragmento tem acesso ao </a:t>
            </a:r>
            <a:r>
              <a:rPr lang="pt-PT" sz="2000" i="1" dirty="0" err="1"/>
              <a:t>viewmodel</a:t>
            </a:r>
            <a:r>
              <a:rPr lang="pt-PT" sz="2000" dirty="0"/>
              <a:t> e se preciso poderá também gerar uma instância de </a:t>
            </a:r>
            <a:r>
              <a:rPr lang="pt-PT" sz="2000" i="1" dirty="0"/>
              <a:t>job</a:t>
            </a:r>
            <a:r>
              <a:rPr lang="pt-PT" sz="2000" dirty="0"/>
              <a:t> </a:t>
            </a:r>
            <a:r>
              <a:rPr lang="pt-PT" sz="2000" i="1" dirty="0" err="1"/>
              <a:t>scheduler</a:t>
            </a:r>
            <a:r>
              <a:rPr lang="pt-PT" sz="2000" dirty="0"/>
              <a:t>.</a:t>
            </a:r>
          </a:p>
          <a:p>
            <a:r>
              <a:rPr lang="pt-PT" sz="2000" dirty="0"/>
              <a:t>O </a:t>
            </a:r>
            <a:r>
              <a:rPr lang="pt-PT" sz="2000" i="1" dirty="0" err="1"/>
              <a:t>viewmodel</a:t>
            </a:r>
            <a:r>
              <a:rPr lang="pt-PT" sz="2000" dirty="0"/>
              <a:t> é a ponte de comunicação entre o fragmento e a base de dados. Pela observação do retorno de algumas das suas funções, é possível obter os valores dos dados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7</a:t>
            </a:fld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478570"/>
            <a:ext cx="62973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Na camada de background </a:t>
            </a:r>
            <a:r>
              <a:rPr lang="pt-PT" sz="2000" dirty="0" err="1"/>
              <a:t>work</a:t>
            </a:r>
            <a:r>
              <a:rPr lang="pt-PT" sz="2000" dirty="0"/>
              <a:t> existem 2 componentes chave: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Job </a:t>
            </a:r>
            <a:r>
              <a:rPr lang="pt-PT" sz="2000" dirty="0" err="1"/>
              <a:t>Scheduler</a:t>
            </a:r>
            <a:r>
              <a:rPr lang="pt-PT" sz="2000" dirty="0"/>
              <a:t>: Este é um </a:t>
            </a:r>
            <a:r>
              <a:rPr lang="pt-PT" sz="2000" dirty="0" err="1"/>
              <a:t>foreground</a:t>
            </a:r>
            <a:r>
              <a:rPr lang="pt-PT" sz="2000" dirty="0"/>
              <a:t> </a:t>
            </a:r>
            <a:r>
              <a:rPr lang="pt-PT" sz="2000" dirty="0" err="1"/>
              <a:t>service</a:t>
            </a:r>
            <a:r>
              <a:rPr lang="pt-PT" sz="2000" dirty="0"/>
              <a:t> com mecanismos de background responsável por receber os tipos de testes passivos a executar e realizar a execução dos mesmos.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Workers</a:t>
            </a:r>
            <a:r>
              <a:rPr lang="pt-PT" sz="2000" dirty="0"/>
              <a:t>: Background </a:t>
            </a:r>
            <a:r>
              <a:rPr lang="pt-PT" sz="2000" dirty="0" err="1"/>
              <a:t>services</a:t>
            </a:r>
            <a:r>
              <a:rPr lang="pt-PT" sz="2000" dirty="0"/>
              <a:t> responsáveis por um conjunto de operações a realizar periodicamente como por exemplo: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Refresh</a:t>
            </a:r>
            <a:r>
              <a:rPr lang="pt-PT" sz="2000" dirty="0"/>
              <a:t> do </a:t>
            </a:r>
            <a:r>
              <a:rPr lang="pt-PT" sz="2000" dirty="0" err="1"/>
              <a:t>authentication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para acesso ao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Recolher os planos de testes vindos do Management System.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sz="2000" dirty="0"/>
              <a:t>Executar e reportar os resultados dos planos de testes para o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9238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09DD9D-719A-466A-82F7-ECBFEAC980B5}"/>
              </a:ext>
            </a:extLst>
          </p:cNvPr>
          <p:cNvSpPr txBox="1"/>
          <p:nvPr/>
        </p:nvSpPr>
        <p:spPr>
          <a:xfrm>
            <a:off x="8296031" y="1913200"/>
            <a:ext cx="1894115" cy="3638939"/>
          </a:xfrm>
          <a:prstGeom prst="rect">
            <a:avLst/>
          </a:prstGeom>
          <a:solidFill>
            <a:schemeClr val="tx1">
              <a:lumMod val="8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Arquitetura e Aspetos Técnicos</a:t>
            </a:r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1141412" y="1161535"/>
            <a:ext cx="6297356" cy="527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25" name="Marcador de Posição de Conteúdo 2"/>
          <p:cNvSpPr txBox="1">
            <a:spLocks/>
          </p:cNvSpPr>
          <p:nvPr/>
        </p:nvSpPr>
        <p:spPr>
          <a:xfrm>
            <a:off x="1389240" y="1228254"/>
            <a:ext cx="6297356" cy="545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8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8" y="1790890"/>
            <a:ext cx="4729538" cy="38835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141412" y="1913200"/>
            <a:ext cx="62973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</a:t>
            </a:r>
            <a:r>
              <a:rPr lang="pt-PT" sz="2000" dirty="0" err="1"/>
              <a:t>layer</a:t>
            </a:r>
            <a:r>
              <a:rPr lang="pt-PT" sz="2000" dirty="0"/>
              <a:t> de base de dados que tem como função guardar e recolher informação de testes realizados.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i="1" dirty="0"/>
              <a:t>A </a:t>
            </a:r>
            <a:r>
              <a:rPr lang="pt-PT" sz="2000" i="1" dirty="0" err="1"/>
              <a:t>layer</a:t>
            </a:r>
            <a:r>
              <a:rPr lang="pt-PT" sz="2000" i="1" dirty="0"/>
              <a:t> de</a:t>
            </a:r>
            <a:r>
              <a:rPr lang="pt-PT" sz="2000" dirty="0"/>
              <a:t> </a:t>
            </a:r>
            <a:r>
              <a:rPr lang="pt-PT" sz="2000" i="1" dirty="0" err="1"/>
              <a:t>Services</a:t>
            </a:r>
            <a:r>
              <a:rPr lang="pt-PT" sz="2000" dirty="0"/>
              <a:t> tem como função comunicar com a </a:t>
            </a:r>
            <a:r>
              <a:rPr lang="pt-PT" sz="2000" i="1" dirty="0"/>
              <a:t>API</a:t>
            </a:r>
            <a:r>
              <a:rPr lang="pt-PT" sz="2000" dirty="0"/>
              <a:t> já existente.</a:t>
            </a:r>
          </a:p>
        </p:txBody>
      </p:sp>
    </p:spTree>
    <p:extLst>
      <p:ext uri="{BB962C8B-B14F-4D97-AF65-F5344CB8AC3E}">
        <p14:creationId xmlns:p14="http://schemas.microsoft.com/office/powerpoint/2010/main" val="45752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O que está Feito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1230282"/>
            <a:ext cx="9905999" cy="4769829"/>
          </a:xfrm>
        </p:spPr>
        <p:txBody>
          <a:bodyPr>
            <a:noAutofit/>
          </a:bodyPr>
          <a:lstStyle/>
          <a:p>
            <a:r>
              <a:rPr lang="pt-PT" sz="2000" dirty="0"/>
              <a:t>Recolha de parâmetros Rádio;</a:t>
            </a:r>
          </a:p>
          <a:p>
            <a:r>
              <a:rPr lang="pt-PT" sz="2000" dirty="0"/>
              <a:t>Recolha de cobertura de internet;</a:t>
            </a:r>
          </a:p>
          <a:p>
            <a:r>
              <a:rPr lang="pt-PT" sz="2000" dirty="0"/>
              <a:t>Recolha da localização do dispositivo;</a:t>
            </a:r>
          </a:p>
          <a:p>
            <a:r>
              <a:rPr lang="pt-PT" sz="2000" dirty="0"/>
              <a:t>Modelo de acesso à base de dados;</a:t>
            </a:r>
          </a:p>
          <a:p>
            <a:r>
              <a:rPr lang="pt-PT" sz="2000" dirty="0"/>
              <a:t>Interface de utilizador;</a:t>
            </a:r>
          </a:p>
          <a:p>
            <a:r>
              <a:rPr lang="pt-PT" sz="2000" dirty="0"/>
              <a:t>Exportação de resultados para ficheiro </a:t>
            </a:r>
            <a:r>
              <a:rPr lang="pt-PT" sz="2000" dirty="0" err="1"/>
              <a:t>xls</a:t>
            </a:r>
            <a:r>
              <a:rPr lang="pt-PT" sz="2000" dirty="0"/>
              <a:t>;</a:t>
            </a:r>
          </a:p>
          <a:p>
            <a:r>
              <a:rPr lang="pt-PT" sz="2000" dirty="0"/>
              <a:t>Receção de Planos de teste;</a:t>
            </a:r>
          </a:p>
          <a:p>
            <a:r>
              <a:rPr lang="pt-PT" sz="2000" dirty="0"/>
              <a:t>Execução de planos de teste;</a:t>
            </a:r>
          </a:p>
          <a:p>
            <a:r>
              <a:rPr lang="pt-PT" sz="2000" dirty="0"/>
              <a:t>Comunicação dos resultados ao sistema de gestão;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0C9D9-2477-4696-9376-C922EAD71C8B}" type="slidenum">
              <a:rPr lang="pt-PT" smtClean="0"/>
              <a:t>9</a:t>
            </a:fld>
            <a:endParaRPr lang="pt-PT"/>
          </a:p>
        </p:txBody>
      </p:sp>
      <p:pic>
        <p:nvPicPr>
          <p:cNvPr id="6" name="demonstração apresent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702" y="1230282"/>
            <a:ext cx="2071708" cy="448835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1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702</TotalTime>
  <Words>621</Words>
  <Application>Microsoft Office PowerPoint</Application>
  <PresentationFormat>Widescreen</PresentationFormat>
  <Paragraphs>70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PowerPoint Presentation</vt:lpstr>
      <vt:lpstr>O que é o Projeto ?</vt:lpstr>
      <vt:lpstr>Objetivos</vt:lpstr>
      <vt:lpstr>Visão Geral Solução</vt:lpstr>
      <vt:lpstr>Visão Geral Após implementação Do Projeto</vt:lpstr>
      <vt:lpstr>Arquitetura e Aspetos Técnicos</vt:lpstr>
      <vt:lpstr>Arquitetura e Aspetos Técnicos</vt:lpstr>
      <vt:lpstr>Arquitetura e Aspetos Técnicos</vt:lpstr>
      <vt:lpstr>O que está Feito</vt:lpstr>
      <vt:lpstr>Dificuldades E Desafios</vt:lpstr>
      <vt:lpstr>Tecnologias Usadas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Qos</dc:title>
  <dc:creator>ricardo silva</dc:creator>
  <cp:lastModifiedBy>afonso nobre</cp:lastModifiedBy>
  <cp:revision>54</cp:revision>
  <dcterms:created xsi:type="dcterms:W3CDTF">2021-05-15T14:11:37Z</dcterms:created>
  <dcterms:modified xsi:type="dcterms:W3CDTF">2021-06-28T18:01:52Z</dcterms:modified>
</cp:coreProperties>
</file>